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85" r:id="rId2"/>
    <p:sldMasterId id="2147483686" r:id="rId3"/>
    <p:sldMasterId id="2147483698" r:id="rId4"/>
  </p:sldMasterIdLst>
  <p:notesMasterIdLst>
    <p:notesMasterId r:id="rId28"/>
  </p:notesMasterIdLst>
  <p:sldIdLst>
    <p:sldId id="256" r:id="rId5"/>
    <p:sldId id="257" r:id="rId6"/>
    <p:sldId id="258" r:id="rId7"/>
    <p:sldId id="259" r:id="rId8"/>
    <p:sldId id="260" r:id="rId9"/>
    <p:sldId id="270" r:id="rId10"/>
    <p:sldId id="264" r:id="rId11"/>
    <p:sldId id="265" r:id="rId12"/>
    <p:sldId id="262" r:id="rId13"/>
    <p:sldId id="263" r:id="rId14"/>
    <p:sldId id="269" r:id="rId15"/>
    <p:sldId id="271" r:id="rId16"/>
    <p:sldId id="267" r:id="rId17"/>
    <p:sldId id="268" r:id="rId18"/>
    <p:sldId id="266" r:id="rId19"/>
    <p:sldId id="273" r:id="rId20"/>
    <p:sldId id="272" r:id="rId21"/>
    <p:sldId id="277" r:id="rId22"/>
    <p:sldId id="275" r:id="rId23"/>
    <p:sldId id="274" r:id="rId24"/>
    <p:sldId id="279" r:id="rId25"/>
    <p:sldId id="278" r:id="rId26"/>
    <p:sldId id="276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ECDB561-6F77-422A-8478-9501CC300D59}">
  <a:tblStyle styleId="{9ECDB561-6F77-422A-8478-9501CC300D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90E2D05-6263-4A4C-BE8C-05908E52439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634" y="-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706776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519dd8b9f8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g519dd8b9f8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solidFill>
                  <a:srgbClr val="000000"/>
                </a:solidFill>
              </a:rPr>
              <a:t>Eukaryotic mRNA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solidFill>
                  <a:srgbClr val="000000"/>
                </a:solidFill>
              </a:rPr>
              <a:t>DNA is transcribed to produce heterogeneous nuclear RNA 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" dirty="0">
              <a:solidFill>
                <a:srgbClr val="000000"/>
              </a:solidFill>
            </a:endParaRPr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solidFill>
                  <a:srgbClr val="000000"/>
                </a:solidFill>
              </a:rPr>
              <a:t>mixed introns and exons with poly A 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" dirty="0">
              <a:solidFill>
                <a:srgbClr val="000000"/>
              </a:solidFill>
            </a:endParaRPr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solidFill>
                  <a:srgbClr val="000000"/>
                </a:solidFill>
              </a:rPr>
              <a:t>intron - intervening sequence 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" dirty="0">
              <a:solidFill>
                <a:srgbClr val="000000"/>
              </a:solidFill>
            </a:endParaRPr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solidFill>
                  <a:srgbClr val="000000"/>
                </a:solidFill>
              </a:rPr>
              <a:t>exon - coding sequence 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" dirty="0">
              <a:solidFill>
                <a:srgbClr val="000000"/>
              </a:solidFill>
            </a:endParaRPr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solidFill>
                  <a:srgbClr val="000000"/>
                </a:solidFill>
              </a:rPr>
              <a:t>poly A tail - stability? 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solidFill>
                  <a:srgbClr val="000000"/>
                </a:solidFill>
              </a:rPr>
              <a:t>Splicing produces final mRNA without introns 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solidFill>
                  <a:srgbClr val="000000"/>
                </a:solidFill>
              </a:rPr>
              <a:t>Ribosomal RNA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solidFill>
                  <a:srgbClr val="000000"/>
                </a:solidFill>
              </a:rPr>
              <a:t>Ribosomes are about 2/3 RNA, 1/3 protein 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>
                <a:solidFill>
                  <a:srgbClr val="000000"/>
                </a:solidFill>
              </a:rPr>
              <a:t>rRNA</a:t>
            </a:r>
            <a:r>
              <a:rPr lang="en-US" dirty="0">
                <a:solidFill>
                  <a:srgbClr val="000000"/>
                </a:solidFill>
              </a:rPr>
              <a:t> serves as a scaffold for ribosomal proteins 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solidFill>
                  <a:srgbClr val="000000"/>
                </a:solidFill>
              </a:rPr>
              <a:t>23S </a:t>
            </a:r>
            <a:r>
              <a:rPr lang="en-US" dirty="0" err="1">
                <a:solidFill>
                  <a:srgbClr val="000000"/>
                </a:solidFill>
              </a:rPr>
              <a:t>rRNA</a:t>
            </a:r>
            <a:r>
              <a:rPr lang="en-US" dirty="0">
                <a:solidFill>
                  <a:srgbClr val="000000"/>
                </a:solidFill>
              </a:rPr>
              <a:t> in </a:t>
            </a:r>
            <a:r>
              <a:rPr lang="en-US" i="1" dirty="0">
                <a:solidFill>
                  <a:srgbClr val="000000"/>
                </a:solidFill>
              </a:rPr>
              <a:t>E. coli</a:t>
            </a:r>
            <a:r>
              <a:rPr lang="en-US" dirty="0">
                <a:solidFill>
                  <a:srgbClr val="000000"/>
                </a:solidFill>
              </a:rPr>
              <a:t> is the </a:t>
            </a:r>
            <a:r>
              <a:rPr lang="en-US" dirty="0" err="1">
                <a:solidFill>
                  <a:srgbClr val="000000"/>
                </a:solidFill>
              </a:rPr>
              <a:t>peptidyl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transferase</a:t>
            </a:r>
            <a:r>
              <a:rPr lang="en-US" dirty="0">
                <a:solidFill>
                  <a:srgbClr val="000000"/>
                </a:solidFill>
              </a:rPr>
              <a:t>! 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268" name="Google Shape;268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>
              <a:buSzPts val="1400"/>
            </a:pPr>
            <a:fld id="{00000000-1234-1234-1234-123412341234}" type="slidenum">
              <a:rPr lang="en-US"/>
              <a:pPr>
                <a:buSzPts val="1400"/>
              </a:pPr>
              <a:t>15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519dd8b9f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0" name="Google Shape;200;g519dd8b9f8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519dd8b9f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g519dd8b9f8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2:notes"/>
          <p:cNvSpPr txBox="1"/>
          <p:nvPr/>
        </p:nvSpPr>
        <p:spPr>
          <a:xfrm>
            <a:off x="3884026" y="8686487"/>
            <a:ext cx="2972421" cy="455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8" tIns="45704" rIns="91408" bIns="45704" anchor="b" anchorCtr="0">
            <a:noAutofit/>
          </a:bodyPr>
          <a:lstStyle/>
          <a:p>
            <a:pPr algn="r">
              <a:buSzPts val="1300"/>
              <a:buFont typeface="Times New Roman"/>
              <a:buNone/>
            </a:pPr>
            <a:fld id="{00000000-1234-1234-1234-123412341234}" type="slidenum">
              <a:rPr lang="en-US" sz="1300" b="1">
                <a:latin typeface="Times New Roman"/>
                <a:ea typeface="Times New Roman"/>
                <a:cs typeface="Times New Roman"/>
                <a:sym typeface="Times New Roman"/>
              </a:rPr>
              <a:pPr algn="r">
                <a:buSzPts val="1300"/>
                <a:buFont typeface="Times New Roman"/>
                <a:buNone/>
              </a:pPr>
              <a:t>4</a:t>
            </a:fld>
            <a:endParaRPr/>
          </a:p>
        </p:txBody>
      </p:sp>
      <p:sp>
        <p:nvSpPr>
          <p:cNvPr id="206" name="Google Shape;20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7388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7" name="Google Shape;207;p12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5158" cy="4112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8" tIns="45704" rIns="91408" bIns="4570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4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5158" cy="4112926"/>
          </a:xfrm>
          <a:prstGeom prst="rect">
            <a:avLst/>
          </a:prstGeom>
        </p:spPr>
        <p:txBody>
          <a:bodyPr spcFirstLastPara="1" wrap="square" lIns="91408" tIns="45704" rIns="91408" bIns="4570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26" name="Google Shape;2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7388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1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5158" cy="4112926"/>
          </a:xfrm>
          <a:prstGeom prst="rect">
            <a:avLst/>
          </a:prstGeom>
        </p:spPr>
        <p:txBody>
          <a:bodyPr spcFirstLastPara="1" wrap="square" lIns="91408" tIns="45704" rIns="91408" bIns="4570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307" name="Google Shape;30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7388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3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5158" cy="4112926"/>
          </a:xfrm>
          <a:prstGeom prst="rect">
            <a:avLst/>
          </a:prstGeom>
        </p:spPr>
        <p:txBody>
          <a:bodyPr spcFirstLastPara="1" wrap="square" lIns="91408" tIns="45704" rIns="91408" bIns="4570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323" name="Google Shape;32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7388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6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5158" cy="4112926"/>
          </a:xfrm>
          <a:prstGeom prst="rect">
            <a:avLst/>
          </a:prstGeom>
        </p:spPr>
        <p:txBody>
          <a:bodyPr spcFirstLastPara="1" wrap="square" lIns="91408" tIns="45704" rIns="91408" bIns="4570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44" name="Google Shape;24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7388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7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5158" cy="4112926"/>
          </a:xfrm>
          <a:prstGeom prst="rect">
            <a:avLst/>
          </a:prstGeom>
        </p:spPr>
        <p:txBody>
          <a:bodyPr spcFirstLastPara="1" wrap="square" lIns="91408" tIns="45704" rIns="91408" bIns="45704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75" name="Google Shape;27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7388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1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1" y="2834125"/>
            <a:ext cx="8520601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1" y="1106125"/>
            <a:ext cx="8520601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1" y="3152225"/>
            <a:ext cx="8520601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1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1" y="2834125"/>
            <a:ext cx="8520601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60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1" y="1152475"/>
            <a:ext cx="8520601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1" y="2150851"/>
            <a:ext cx="8520601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60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60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49" y="450150"/>
            <a:ext cx="6367801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1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1" y="2803076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3" y="724075"/>
            <a:ext cx="3837001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1" y="2150851"/>
            <a:ext cx="8520601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1" y="1106125"/>
            <a:ext cx="8520601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1" y="3152225"/>
            <a:ext cx="8520601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85802" y="4686300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4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7239002" y="4885134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4028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685804" y="457200"/>
            <a:ext cx="77724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685804" y="1485900"/>
            <a:ext cx="7772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85802" y="4686300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4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7239002" y="4885134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56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 rot="5400000">
            <a:off x="5429251" y="1543050"/>
            <a:ext cx="41148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 rot="5400000">
            <a:off x="1466851" y="-323850"/>
            <a:ext cx="41148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85802" y="4686300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124204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7239002" y="4885134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924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85804" y="457200"/>
            <a:ext cx="77724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 rot="5400000">
            <a:off x="3028950" y="-857249"/>
            <a:ext cx="30861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85802" y="4686300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124204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7239002" y="4885134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1120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1792288" y="4025505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85802" y="4686300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124204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7239002" y="4885134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8837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3575054" y="204790"/>
            <a:ext cx="5111749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457202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685802" y="4686300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3124204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7239002" y="4885134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4606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685804" y="457200"/>
            <a:ext cx="77724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685802" y="4686300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3124204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7239002" y="4885134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943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60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1" y="1152475"/>
            <a:ext cx="8520601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3"/>
          </p:nvPr>
        </p:nvSpPr>
        <p:spPr>
          <a:xfrm>
            <a:off x="4645028" y="1151335"/>
            <a:ext cx="4041774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4"/>
          </p:nvPr>
        </p:nvSpPr>
        <p:spPr>
          <a:xfrm>
            <a:off x="4645028" y="1631156"/>
            <a:ext cx="4041774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85802" y="4686300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4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7239002" y="4885134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5892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85804" y="457200"/>
            <a:ext cx="77724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685804" y="1485900"/>
            <a:ext cx="38100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2"/>
          </p:nvPr>
        </p:nvSpPr>
        <p:spPr>
          <a:xfrm>
            <a:off x="4648204" y="1485900"/>
            <a:ext cx="38100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85802" y="4686300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4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7239002" y="4885134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8431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722316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722316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85802" y="4686300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4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7239002" y="4885134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3896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ctrTitle"/>
          </p:nvPr>
        </p:nvSpPr>
        <p:spPr>
          <a:xfrm>
            <a:off x="685804" y="1597821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85802" y="4686300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4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7239002" y="4885134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2457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60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11701" y="1152475"/>
            <a:ext cx="8520601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7987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1" y="2150851"/>
            <a:ext cx="8520601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0310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60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536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219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49" y="450150"/>
            <a:ext cx="6367801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1698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1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1" y="2803076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3" y="724075"/>
            <a:ext cx="3837001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820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60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0442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1" y="1106125"/>
            <a:ext cx="8520601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1" y="3152225"/>
            <a:ext cx="8520601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5424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143004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143004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28649" y="4767263"/>
            <a:ext cx="205740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028954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00124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628654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>
            <a:off x="628649" y="1369219"/>
            <a:ext cx="3886201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1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28649" y="4767263"/>
            <a:ext cx="205740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028954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80423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28654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628654" y="1369221"/>
            <a:ext cx="7886700" cy="3263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628649" y="4767263"/>
            <a:ext cx="205740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028954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37357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8654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628649" y="4767263"/>
            <a:ext cx="205740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3028954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81549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628649" y="4767263"/>
            <a:ext cx="205740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3028954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1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5737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60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49" y="450150"/>
            <a:ext cx="6367801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1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1" y="2803076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3" y="724075"/>
            <a:ext cx="3837001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60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1" y="1152475"/>
            <a:ext cx="8520601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60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1" y="1152475"/>
            <a:ext cx="8520601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85804" y="457200"/>
            <a:ext cx="77724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85804" y="1485900"/>
            <a:ext cx="7772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85802" y="4686300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4" y="4686300"/>
            <a:ext cx="2895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>
              <a:solidFill>
                <a:srgbClr val="000000"/>
              </a:solidFill>
            </a:endParaRPr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7239002" y="4885134"/>
            <a:ext cx="190500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12732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1" y="445025"/>
            <a:ext cx="852060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mbria"/>
              <a:buNone/>
              <a:defRPr sz="2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mbria"/>
              <a:buNone/>
              <a:defRPr sz="2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mbria"/>
              <a:buNone/>
              <a:defRPr sz="2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mbria"/>
              <a:buNone/>
              <a:defRPr sz="2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mbria"/>
              <a:buNone/>
              <a:defRPr sz="2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mbria"/>
              <a:buNone/>
              <a:defRPr sz="2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mbria"/>
              <a:buNone/>
              <a:defRPr sz="2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mbria"/>
              <a:buNone/>
              <a:defRPr sz="2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mbria"/>
              <a:buNone/>
              <a:defRPr sz="2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1" y="1152475"/>
            <a:ext cx="8520601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mbria"/>
              <a:buChar char="●"/>
              <a:defRPr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mbria"/>
              <a:buChar char="○"/>
              <a:defRPr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mbria"/>
              <a:buChar char="■"/>
              <a:defRPr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mbria"/>
              <a:buChar char="●"/>
              <a:defRPr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mbria"/>
              <a:buChar char="○"/>
              <a:defRPr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mbria"/>
              <a:buChar char="■"/>
              <a:defRPr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mbria"/>
              <a:buChar char="●"/>
              <a:defRPr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mbria"/>
              <a:buChar char="○"/>
              <a:defRPr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Cambria"/>
              <a:buChar char="■"/>
              <a:defRPr sz="14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9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7350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5" Type="http://schemas.openxmlformats.org/officeDocument/2006/relationships/hyperlink" Target="http://www.stolaf.edu/people/giannini/flashanimat/molgenetics/translation.swf" TargetMode="External"/><Relationship Id="rId4" Type="http://schemas.openxmlformats.org/officeDocument/2006/relationships/hyperlink" Target="http://www.dnai.org/a/index.html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1"/>
          <p:cNvSpPr txBox="1">
            <a:spLocks noGrp="1"/>
          </p:cNvSpPr>
          <p:nvPr>
            <p:ph type="ctrTitle"/>
          </p:nvPr>
        </p:nvSpPr>
        <p:spPr>
          <a:xfrm>
            <a:off x="311701" y="210251"/>
            <a:ext cx="8520601" cy="9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Al-Farabi Kazakh National University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Higher School of Medicine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7" name="Google Shape;197;p41"/>
          <p:cNvSpPr txBox="1">
            <a:spLocks noGrp="1"/>
          </p:cNvSpPr>
          <p:nvPr>
            <p:ph type="subTitle" idx="1"/>
          </p:nvPr>
        </p:nvSpPr>
        <p:spPr>
          <a:xfrm>
            <a:off x="311701" y="2300101"/>
            <a:ext cx="8520601" cy="7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3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Translation of genetic information</a:t>
            </a:r>
            <a:endParaRPr sz="3000" b="1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1934" y="3403218"/>
            <a:ext cx="5101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Lecturer: PhD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Pinsky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Ilya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Vladimirovich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9"/>
          <p:cNvSpPr txBox="1">
            <a:spLocks noGrp="1"/>
          </p:cNvSpPr>
          <p:nvPr>
            <p:ph type="title" idx="4294967295"/>
          </p:nvPr>
        </p:nvSpPr>
        <p:spPr>
          <a:xfrm>
            <a:off x="76204" y="0"/>
            <a:ext cx="2774949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Translation</a:t>
            </a:r>
            <a:endParaRPr/>
          </a:p>
        </p:txBody>
      </p:sp>
      <p:pic>
        <p:nvPicPr>
          <p:cNvPr id="278" name="Google Shape;278;p29" descr="Proteintranslation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31966" y="1200151"/>
            <a:ext cx="5191125" cy="2976563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9"/>
          <p:cNvSpPr txBox="1"/>
          <p:nvPr/>
        </p:nvSpPr>
        <p:spPr>
          <a:xfrm>
            <a:off x="422278" y="501256"/>
            <a:ext cx="8397876" cy="715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9062" indent="-177800">
              <a:buSzPts val="2800"/>
              <a:buFont typeface="Times New Roman"/>
              <a:buChar char="•"/>
            </a:pPr>
            <a:r>
              <a:rPr lang="en-US" sz="2800" dirty="0">
                <a:latin typeface="Times New Roman"/>
                <a:ea typeface="Times New Roman"/>
                <a:cs typeface="Times New Roman"/>
                <a:sym typeface="Times New Roman"/>
              </a:rPr>
              <a:t> Ribosomes use </a:t>
            </a:r>
            <a:r>
              <a:rPr lang="en-US" sz="2800" dirty="0" err="1" smtClean="0">
                <a:latin typeface="Times New Roman"/>
                <a:ea typeface="Times New Roman"/>
                <a:cs typeface="Times New Roman"/>
                <a:sym typeface="Times New Roman"/>
              </a:rPr>
              <a:t>tRNAs</a:t>
            </a:r>
            <a:r>
              <a:rPr lang="en-US" sz="280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dirty="0">
                <a:latin typeface="Times New Roman"/>
                <a:ea typeface="Times New Roman"/>
                <a:cs typeface="Times New Roman"/>
                <a:sym typeface="Times New Roman"/>
              </a:rPr>
              <a:t>to “read” messenger RNA and assemble the amino acids they carry into a new protein.</a:t>
            </a:r>
            <a:endParaRPr dirty="0"/>
          </a:p>
        </p:txBody>
      </p:sp>
      <p:sp>
        <p:nvSpPr>
          <p:cNvPr id="280" name="Google Shape;280;p29"/>
          <p:cNvSpPr/>
          <p:nvPr/>
        </p:nvSpPr>
        <p:spPr>
          <a:xfrm>
            <a:off x="68279" y="4195753"/>
            <a:ext cx="568686" cy="34624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23469" y="37000"/>
                </a:moveTo>
                <a:lnTo>
                  <a:pt x="23469" y="54813"/>
                </a:lnTo>
                <a:lnTo>
                  <a:pt x="28390" y="54813"/>
                </a:lnTo>
                <a:lnTo>
                  <a:pt x="29912" y="52779"/>
                </a:lnTo>
                <a:lnTo>
                  <a:pt x="31333" y="52779"/>
                </a:lnTo>
                <a:lnTo>
                  <a:pt x="31333" y="79967"/>
                </a:lnTo>
                <a:lnTo>
                  <a:pt x="81006" y="79967"/>
                </a:lnTo>
                <a:lnTo>
                  <a:pt x="81006" y="70592"/>
                </a:lnTo>
                <a:lnTo>
                  <a:pt x="88870" y="70592"/>
                </a:lnTo>
                <a:lnTo>
                  <a:pt x="93132" y="75750"/>
                </a:lnTo>
                <a:lnTo>
                  <a:pt x="96531" y="75750"/>
                </a:lnTo>
                <a:lnTo>
                  <a:pt x="96531" y="42625"/>
                </a:lnTo>
                <a:lnTo>
                  <a:pt x="93132" y="42625"/>
                </a:lnTo>
                <a:lnTo>
                  <a:pt x="90189" y="46217"/>
                </a:lnTo>
                <a:lnTo>
                  <a:pt x="81006" y="46217"/>
                </a:lnTo>
                <a:lnTo>
                  <a:pt x="81006" y="42625"/>
                </a:lnTo>
                <a:lnTo>
                  <a:pt x="78113" y="38875"/>
                </a:lnTo>
                <a:lnTo>
                  <a:pt x="29912" y="38875"/>
                </a:lnTo>
                <a:lnTo>
                  <a:pt x="28390" y="37000"/>
                </a:lnTo>
                <a:close/>
              </a:path>
              <a:path w="120000" h="120000" fill="darken" extrusionOk="0">
                <a:moveTo>
                  <a:pt x="23469" y="37000"/>
                </a:moveTo>
                <a:lnTo>
                  <a:pt x="23469" y="54813"/>
                </a:lnTo>
                <a:lnTo>
                  <a:pt x="28390" y="54813"/>
                </a:lnTo>
                <a:lnTo>
                  <a:pt x="29912" y="52779"/>
                </a:lnTo>
                <a:lnTo>
                  <a:pt x="31333" y="52779"/>
                </a:lnTo>
                <a:lnTo>
                  <a:pt x="31333" y="79967"/>
                </a:lnTo>
                <a:lnTo>
                  <a:pt x="81006" y="79967"/>
                </a:lnTo>
                <a:lnTo>
                  <a:pt x="81006" y="70592"/>
                </a:lnTo>
                <a:lnTo>
                  <a:pt x="88870" y="70592"/>
                </a:lnTo>
                <a:lnTo>
                  <a:pt x="93132" y="75750"/>
                </a:lnTo>
                <a:lnTo>
                  <a:pt x="96531" y="75750"/>
                </a:lnTo>
                <a:lnTo>
                  <a:pt x="96531" y="42625"/>
                </a:lnTo>
                <a:lnTo>
                  <a:pt x="93132" y="42625"/>
                </a:lnTo>
                <a:lnTo>
                  <a:pt x="90189" y="46217"/>
                </a:lnTo>
                <a:lnTo>
                  <a:pt x="81006" y="46217"/>
                </a:lnTo>
                <a:lnTo>
                  <a:pt x="81006" y="42625"/>
                </a:lnTo>
                <a:lnTo>
                  <a:pt x="78113" y="38875"/>
                </a:lnTo>
                <a:lnTo>
                  <a:pt x="29912" y="38875"/>
                </a:lnTo>
                <a:lnTo>
                  <a:pt x="28390" y="37000"/>
                </a:lnTo>
                <a:close/>
              </a:path>
              <a:path w="120000" h="120000" fill="none" extrusionOk="0">
                <a:moveTo>
                  <a:pt x="23469" y="37000"/>
                </a:moveTo>
                <a:lnTo>
                  <a:pt x="28390" y="37000"/>
                </a:lnTo>
                <a:lnTo>
                  <a:pt x="29912" y="38875"/>
                </a:lnTo>
                <a:lnTo>
                  <a:pt x="78113" y="38875"/>
                </a:lnTo>
                <a:lnTo>
                  <a:pt x="81006" y="42625"/>
                </a:lnTo>
                <a:lnTo>
                  <a:pt x="81006" y="46217"/>
                </a:lnTo>
                <a:lnTo>
                  <a:pt x="90189" y="46217"/>
                </a:lnTo>
                <a:lnTo>
                  <a:pt x="93132" y="42625"/>
                </a:lnTo>
                <a:lnTo>
                  <a:pt x="96531" y="42625"/>
                </a:lnTo>
                <a:lnTo>
                  <a:pt x="96531" y="75750"/>
                </a:lnTo>
                <a:lnTo>
                  <a:pt x="93132" y="75750"/>
                </a:lnTo>
                <a:lnTo>
                  <a:pt x="88870" y="70592"/>
                </a:lnTo>
                <a:lnTo>
                  <a:pt x="81006" y="70592"/>
                </a:lnTo>
                <a:lnTo>
                  <a:pt x="81006" y="79967"/>
                </a:lnTo>
                <a:lnTo>
                  <a:pt x="31333" y="79967"/>
                </a:lnTo>
                <a:lnTo>
                  <a:pt x="31333" y="52779"/>
                </a:lnTo>
                <a:lnTo>
                  <a:pt x="29912" y="52779"/>
                </a:lnTo>
                <a:lnTo>
                  <a:pt x="28390" y="54813"/>
                </a:lnTo>
                <a:lnTo>
                  <a:pt x="23469" y="54813"/>
                </a:lnTo>
                <a:close/>
              </a:path>
              <a:path w="120000" h="120000" fill="none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400"/>
              <a:buFont typeface="Times New Roman"/>
              <a:buNone/>
            </a:pPr>
            <a:endParaRPr sz="24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1" name="Google Shape;281;p29"/>
          <p:cNvSpPr txBox="1"/>
          <p:nvPr/>
        </p:nvSpPr>
        <p:spPr>
          <a:xfrm>
            <a:off x="685803" y="4140996"/>
            <a:ext cx="8231188" cy="531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000"/>
              <a:buFont typeface="Times New Roman"/>
              <a:buNone/>
            </a:pPr>
            <a:r>
              <a:rPr lang="en-US" sz="2000" dirty="0">
                <a:latin typeface="Times New Roman"/>
                <a:ea typeface="Times New Roman"/>
                <a:cs typeface="Times New Roman"/>
                <a:sym typeface="Times New Roman"/>
              </a:rPr>
              <a:t>DNA-Interactive: </a:t>
            </a:r>
            <a:r>
              <a:rPr lang="en-US" sz="2000" u="sng" dirty="0">
                <a:solidFill>
                  <a:srgbClr val="CCCCFF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http://www.dnai.org/a/index.html</a:t>
            </a:r>
            <a:r>
              <a:rPr lang="en-US" sz="2000" dirty="0">
                <a:latin typeface="Times New Roman"/>
                <a:ea typeface="Times New Roman"/>
                <a:cs typeface="Times New Roman"/>
                <a:sym typeface="Times New Roman"/>
              </a:rPr>
              <a:t>DNA-Interactive: http://www.dnai.org/a/index.html or </a:t>
            </a:r>
            <a:r>
              <a:rPr lang="en-US" sz="2000" u="sng" dirty="0">
                <a:solidFill>
                  <a:srgbClr val="CCCCFF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http://www.stolaf.edu/people/giannini/flashanimat/molgenetics/translation.swf</a:t>
            </a:r>
            <a:r>
              <a:rPr lang="en-US" sz="20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dirty="0"/>
          </a:p>
        </p:txBody>
      </p:sp>
      <p:sp>
        <p:nvSpPr>
          <p:cNvPr id="283" name="Google Shape;283;p29"/>
          <p:cNvSpPr txBox="1"/>
          <p:nvPr/>
        </p:nvSpPr>
        <p:spPr>
          <a:xfrm>
            <a:off x="0" y="4958956"/>
            <a:ext cx="4572000" cy="184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000"/>
              <a:buFont typeface="Times New Roman"/>
              <a:buNone/>
            </a:pPr>
            <a:r>
              <a:rPr lang="en-US" sz="1000" dirty="0">
                <a:latin typeface="Times New Roman"/>
                <a:ea typeface="Times New Roman"/>
                <a:cs typeface="Times New Roman"/>
                <a:sym typeface="Times New Roman"/>
              </a:rPr>
              <a:t>Source: http://commons.wikimedia.org/wiki/File:Proteintransl.jpg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423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9" t="39897" r="27135" b="13538"/>
          <a:stretch/>
        </p:blipFill>
        <p:spPr bwMode="auto">
          <a:xfrm>
            <a:off x="742519" y="336886"/>
            <a:ext cx="7982094" cy="4228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181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7" t="30552" r="28192" b="28628"/>
          <a:stretch/>
        </p:blipFill>
        <p:spPr bwMode="auto">
          <a:xfrm>
            <a:off x="522518" y="297155"/>
            <a:ext cx="8119596" cy="4419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35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15" t="16910" r="26923" b="18474"/>
          <a:stretch/>
        </p:blipFill>
        <p:spPr bwMode="auto">
          <a:xfrm>
            <a:off x="1203159" y="233758"/>
            <a:ext cx="6827061" cy="4500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706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6" t="33538" r="26558" b="23077"/>
          <a:stretch/>
        </p:blipFill>
        <p:spPr bwMode="auto">
          <a:xfrm>
            <a:off x="625643" y="375991"/>
            <a:ext cx="7927092" cy="4106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76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6"/>
          <p:cNvSpPr txBox="1"/>
          <p:nvPr/>
        </p:nvSpPr>
        <p:spPr>
          <a:xfrm>
            <a:off x="2000684" y="0"/>
            <a:ext cx="5788908" cy="481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3509"/>
              <a:buFont typeface="Calibri"/>
              <a:buNone/>
            </a:pPr>
            <a:r>
              <a:rPr lang="en-US" sz="3000" dirty="0" smtClean="0"/>
              <a:t>Ribosomes and ribosomal RNAs</a:t>
            </a:r>
            <a:endParaRPr sz="3000" dirty="0"/>
          </a:p>
        </p:txBody>
      </p:sp>
      <p:pic>
        <p:nvPicPr>
          <p:cNvPr id="271" name="Google Shape;271;p36" descr="D:\Garrett\ch11\GA11_25.GIF"/>
          <p:cNvPicPr preferRelativeResize="0"/>
          <p:nvPr/>
        </p:nvPicPr>
        <p:blipFill rotWithShape="1">
          <a:blip r:embed="rId3">
            <a:alphaModFix/>
          </a:blip>
          <a:srcRect l="3195" t="20060" r="3363" b="10763"/>
          <a:stretch/>
        </p:blipFill>
        <p:spPr>
          <a:xfrm>
            <a:off x="990027" y="481263"/>
            <a:ext cx="7953876" cy="4365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397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3" t="17846" r="24999" b="12924"/>
          <a:stretch/>
        </p:blipFill>
        <p:spPr bwMode="auto">
          <a:xfrm>
            <a:off x="735646" y="206256"/>
            <a:ext cx="7115819" cy="4819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69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7" t="20513" r="25404" b="4616"/>
          <a:stretch/>
        </p:blipFill>
        <p:spPr bwMode="auto">
          <a:xfrm>
            <a:off x="694397" y="119575"/>
            <a:ext cx="7485705" cy="495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08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1" t="14040" r="27442" b="20626"/>
          <a:stretch/>
        </p:blipFill>
        <p:spPr bwMode="auto">
          <a:xfrm>
            <a:off x="695906" y="-1"/>
            <a:ext cx="7877454" cy="4912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757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8" t="23077" r="26846" b="44718"/>
          <a:stretch/>
        </p:blipFill>
        <p:spPr bwMode="auto">
          <a:xfrm>
            <a:off x="439534" y="996902"/>
            <a:ext cx="8243829" cy="3341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187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2"/>
          <p:cNvSpPr txBox="1">
            <a:spLocks noGrp="1"/>
          </p:cNvSpPr>
          <p:nvPr>
            <p:ph type="ctrTitle"/>
          </p:nvPr>
        </p:nvSpPr>
        <p:spPr>
          <a:xfrm>
            <a:off x="165774" y="310075"/>
            <a:ext cx="8520601" cy="10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LEARNING OUTCOMES</a:t>
            </a:r>
            <a:endParaRPr sz="24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As a result of the lesson you will be able to: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03" name="Google Shape;203;p42"/>
          <p:cNvSpPr txBox="1">
            <a:spLocks noGrp="1"/>
          </p:cNvSpPr>
          <p:nvPr>
            <p:ph type="subTitle" idx="1"/>
          </p:nvPr>
        </p:nvSpPr>
        <p:spPr>
          <a:xfrm>
            <a:off x="165775" y="1512076"/>
            <a:ext cx="8757900" cy="33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❏"/>
            </a:pPr>
            <a:r>
              <a:rPr lang="ru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explain the ribosome cycle and fidelity of translation; </a:t>
            </a:r>
            <a:endParaRPr sz="1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❏"/>
            </a:pPr>
            <a:r>
              <a:rPr lang="ru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define the genetic code, tRNA, mRNA, codon, anticodon; </a:t>
            </a:r>
            <a:endParaRPr sz="1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❏"/>
            </a:pPr>
            <a:r>
              <a:rPr lang="ru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describe the structure of tRNA and the mechanism of its charging; </a:t>
            </a:r>
            <a:endParaRPr sz="1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❏"/>
            </a:pPr>
            <a:r>
              <a:rPr lang="ru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explain the scanning model of translation; </a:t>
            </a:r>
            <a:endParaRPr sz="1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❏"/>
            </a:pPr>
            <a:r>
              <a:rPr lang="ru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explain the mechanism of translation and its phases; </a:t>
            </a:r>
            <a:endParaRPr sz="1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❏"/>
            </a:pPr>
            <a:r>
              <a:rPr lang="ru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describe the structure of ribosomes and polysomes.</a:t>
            </a:r>
            <a:endParaRPr sz="1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5" t="29949" r="25461" b="25230"/>
          <a:stretch/>
        </p:blipFill>
        <p:spPr bwMode="auto">
          <a:xfrm>
            <a:off x="101669" y="56272"/>
            <a:ext cx="8712325" cy="4831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006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783" y="82503"/>
            <a:ext cx="6675809" cy="4796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16969" y="4645674"/>
            <a:ext cx="43519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By </a:t>
            </a:r>
            <a:r>
              <a:rPr lang="en-US" sz="1200" dirty="0" err="1"/>
              <a:t>Carihuer</a:t>
            </a:r>
            <a:r>
              <a:rPr lang="en-US" sz="1200" dirty="0"/>
              <a:t> - Own work, CC BY-SA </a:t>
            </a:r>
            <a:r>
              <a:rPr lang="en-US" sz="1200" dirty="0" smtClean="0"/>
              <a:t>4.0, https</a:t>
            </a:r>
            <a:r>
              <a:rPr lang="en-US" sz="1200" dirty="0"/>
              <a:t>://commons.wikimedia.org/w/index.php?curid=69627732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86537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032" y="199380"/>
            <a:ext cx="6589827" cy="424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140" y="4503248"/>
            <a:ext cx="8167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By Richard Wheeler (</a:t>
            </a:r>
            <a:r>
              <a:rPr lang="en-US" dirty="0" err="1"/>
              <a:t>Zephyris</a:t>
            </a:r>
            <a:r>
              <a:rPr lang="en-US" dirty="0"/>
              <a:t>) 2005; The process of initiation of translation in eukaryotes.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21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6" t="19487" r="27596" b="9231"/>
          <a:stretch/>
        </p:blipFill>
        <p:spPr bwMode="auto">
          <a:xfrm>
            <a:off x="852527" y="105773"/>
            <a:ext cx="7707084" cy="4888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145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3"/>
          <p:cNvSpPr txBox="1">
            <a:spLocks noGrp="1"/>
          </p:cNvSpPr>
          <p:nvPr>
            <p:ph type="ctrTitle"/>
          </p:nvPr>
        </p:nvSpPr>
        <p:spPr>
          <a:xfrm>
            <a:off x="311701" y="365150"/>
            <a:ext cx="8520601" cy="10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>
                <a:latin typeface="Cambria"/>
                <a:ea typeface="Cambria"/>
                <a:cs typeface="Cambria"/>
                <a:sym typeface="Cambria"/>
              </a:rPr>
              <a:t>Literature</a:t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09" name="Google Shape;209;p43"/>
          <p:cNvSpPr txBox="1">
            <a:spLocks noGrp="1"/>
          </p:cNvSpPr>
          <p:nvPr>
            <p:ph type="subTitle" idx="1"/>
          </p:nvPr>
        </p:nvSpPr>
        <p:spPr>
          <a:xfrm>
            <a:off x="311700" y="1442875"/>
            <a:ext cx="8176500" cy="30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AutoNum type="arabicPeriod"/>
            </a:pPr>
            <a:r>
              <a:rPr lang="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Alberts et al., pp. 333-362; 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AutoNum type="arabicPeriod"/>
            </a:pPr>
            <a:r>
              <a:rPr lang="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Russell, pp. 102-130; 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AutoNum type="arabicPeriod"/>
            </a:pPr>
            <a:r>
              <a:rPr lang="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Weaver, pp. 522-601.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4"/>
          <p:cNvSpPr txBox="1">
            <a:spLocks noGrp="1"/>
          </p:cNvSpPr>
          <p:nvPr>
            <p:ph type="title" idx="4294967295"/>
          </p:nvPr>
        </p:nvSpPr>
        <p:spPr>
          <a:xfrm>
            <a:off x="95250" y="78581"/>
            <a:ext cx="3581401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Translation</a:t>
            </a:r>
            <a:endParaRPr/>
          </a:p>
        </p:txBody>
      </p:sp>
      <p:sp>
        <p:nvSpPr>
          <p:cNvPr id="210" name="Google Shape;210;p24"/>
          <p:cNvSpPr txBox="1"/>
          <p:nvPr/>
        </p:nvSpPr>
        <p:spPr>
          <a:xfrm>
            <a:off x="768350" y="675085"/>
            <a:ext cx="2068512" cy="43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3200"/>
              <a:buFont typeface="Times New Roman"/>
              <a:buNone/>
            </a:pPr>
            <a:r>
              <a:rPr lang="en-US" sz="3200" b="1" u="sng">
                <a:latin typeface="Times New Roman"/>
                <a:ea typeface="Times New Roman"/>
                <a:cs typeface="Times New Roman"/>
                <a:sym typeface="Times New Roman"/>
              </a:rPr>
              <a:t>DNA/RNA</a:t>
            </a:r>
            <a:endParaRPr/>
          </a:p>
        </p:txBody>
      </p:sp>
      <p:sp>
        <p:nvSpPr>
          <p:cNvPr id="211" name="Google Shape;211;p24"/>
          <p:cNvSpPr txBox="1"/>
          <p:nvPr/>
        </p:nvSpPr>
        <p:spPr>
          <a:xfrm>
            <a:off x="804862" y="2105025"/>
            <a:ext cx="184149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sz="24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2" name="Google Shape;212;p24"/>
          <p:cNvSpPr txBox="1"/>
          <p:nvPr/>
        </p:nvSpPr>
        <p:spPr>
          <a:xfrm>
            <a:off x="503237" y="1133476"/>
            <a:ext cx="2235200" cy="1453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400"/>
              <a:buFont typeface="Times New Roman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Adenine</a:t>
            </a:r>
            <a:endParaRPr/>
          </a:p>
          <a:p>
            <a:pPr>
              <a:buSzPts val="2400"/>
              <a:buFont typeface="Times New Roman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Cytosine</a:t>
            </a:r>
            <a:endParaRPr/>
          </a:p>
          <a:p>
            <a:pPr>
              <a:buSzPts val="2400"/>
              <a:buFont typeface="Times New Roman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Guanine</a:t>
            </a:r>
            <a:endParaRPr/>
          </a:p>
          <a:p>
            <a:pPr>
              <a:buSzPts val="2400"/>
              <a:buFont typeface="Times New Roman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Thymine/Uracil</a:t>
            </a:r>
            <a:endParaRPr/>
          </a:p>
          <a:p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13" name="Google Shape;213;p24"/>
          <p:cNvCxnSpPr/>
          <p:nvPr/>
        </p:nvCxnSpPr>
        <p:spPr>
          <a:xfrm rot="10800000" flipH="1">
            <a:off x="3355979" y="1682356"/>
            <a:ext cx="796924" cy="2381"/>
          </a:xfrm>
          <a:prstGeom prst="straightConnector1">
            <a:avLst/>
          </a:prstGeom>
          <a:noFill/>
          <a:ln w="95250" cap="flat" cmpd="sng">
            <a:solidFill>
              <a:schemeClr val="dk1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214" name="Google Shape;214;p24"/>
          <p:cNvSpPr txBox="1"/>
          <p:nvPr/>
        </p:nvSpPr>
        <p:spPr>
          <a:xfrm>
            <a:off x="5472118" y="672704"/>
            <a:ext cx="1470025" cy="434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3200"/>
              <a:buFont typeface="Times New Roman"/>
              <a:buNone/>
            </a:pPr>
            <a:r>
              <a:rPr lang="en-US" sz="3200" b="1" u="sng">
                <a:latin typeface="Times New Roman"/>
                <a:ea typeface="Times New Roman"/>
                <a:cs typeface="Times New Roman"/>
                <a:sym typeface="Times New Roman"/>
              </a:rPr>
              <a:t>Protein</a:t>
            </a:r>
            <a:endParaRPr/>
          </a:p>
        </p:txBody>
      </p:sp>
      <p:sp>
        <p:nvSpPr>
          <p:cNvPr id="215" name="Google Shape;215;p24"/>
          <p:cNvSpPr txBox="1"/>
          <p:nvPr/>
        </p:nvSpPr>
        <p:spPr>
          <a:xfrm>
            <a:off x="4729166" y="1137048"/>
            <a:ext cx="3838574" cy="3393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400"/>
              <a:buFont typeface="Times New Roman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Alanine 	Arginine</a:t>
            </a:r>
            <a:endParaRPr/>
          </a:p>
          <a:p>
            <a:pPr>
              <a:buSzPts val="2400"/>
              <a:buFont typeface="Times New Roman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Asparagine 	Aspartate Cysteine 	Glutamine</a:t>
            </a:r>
            <a:endParaRPr/>
          </a:p>
          <a:p>
            <a:pPr>
              <a:buSzPts val="2400"/>
              <a:buFont typeface="Times New Roman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Glutamate	Glycine</a:t>
            </a:r>
            <a:endParaRPr/>
          </a:p>
          <a:p>
            <a:pPr>
              <a:buSzPts val="2400"/>
              <a:buFont typeface="Times New Roman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Histidine	Isoleucine </a:t>
            </a:r>
            <a:endParaRPr/>
          </a:p>
          <a:p>
            <a:pPr>
              <a:buSzPts val="2400"/>
              <a:buFont typeface="Times New Roman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Leucine 	Lysine </a:t>
            </a:r>
            <a:endParaRPr/>
          </a:p>
          <a:p>
            <a:pPr>
              <a:buSzPts val="2400"/>
              <a:buFont typeface="Times New Roman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Methionine 	Phenylalanine </a:t>
            </a:r>
            <a:endParaRPr/>
          </a:p>
          <a:p>
            <a:pPr>
              <a:buSzPts val="2400"/>
              <a:buFont typeface="Times New Roman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Proline		Serine</a:t>
            </a:r>
            <a:endParaRPr/>
          </a:p>
          <a:p>
            <a:pPr>
              <a:buSzPts val="2400"/>
              <a:buFont typeface="Times New Roman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Threonine 	Tyrosine</a:t>
            </a:r>
            <a:endParaRPr/>
          </a:p>
          <a:p>
            <a:pPr>
              <a:buSzPts val="2400"/>
              <a:buFont typeface="Times New Roman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Tryptophan 	Valine</a:t>
            </a:r>
            <a:endParaRPr/>
          </a:p>
          <a:p>
            <a:pPr>
              <a:buSzPts val="2400"/>
              <a:buFont typeface="Times New Roman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  <a:p>
            <a:pPr>
              <a:buSzPts val="2400"/>
              <a:buFont typeface="Times New Roman"/>
              <a:buNone/>
            </a:pPr>
            <a:r>
              <a:rPr lang="en-US" sz="2400" b="1"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2848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6"/>
          <p:cNvSpPr txBox="1"/>
          <p:nvPr/>
        </p:nvSpPr>
        <p:spPr>
          <a:xfrm>
            <a:off x="1041401" y="1016796"/>
            <a:ext cx="2970212" cy="434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7011" indent="-227011">
              <a:buSzPts val="3200"/>
              <a:buFont typeface="Times New Roman"/>
              <a:buNone/>
            </a:pPr>
            <a:r>
              <a:rPr lang="en-US" sz="3200" b="1" u="sng">
                <a:latin typeface="Times New Roman"/>
                <a:ea typeface="Times New Roman"/>
                <a:cs typeface="Times New Roman"/>
                <a:sym typeface="Times New Roman"/>
              </a:rPr>
              <a:t>One-letter code</a:t>
            </a:r>
            <a:endParaRPr/>
          </a:p>
        </p:txBody>
      </p:sp>
      <p:sp>
        <p:nvSpPr>
          <p:cNvPr id="230" name="Google Shape;230;p26"/>
          <p:cNvSpPr txBox="1"/>
          <p:nvPr/>
        </p:nvSpPr>
        <p:spPr>
          <a:xfrm>
            <a:off x="1581156" y="1516857"/>
            <a:ext cx="1876425" cy="1531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7011" indent="-227011" algn="ctr">
              <a:buSzPts val="3200"/>
              <a:buFont typeface="Times New Roman"/>
              <a:buNone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endParaRPr/>
          </a:p>
          <a:p>
            <a:pPr marL="227011" indent="-227011" algn="ctr">
              <a:buSzPts val="3200"/>
              <a:buFont typeface="Times New Roman"/>
              <a:buNone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G</a:t>
            </a:r>
            <a:endParaRPr/>
          </a:p>
          <a:p>
            <a:pPr marL="227011" indent="-227011" algn="ctr">
              <a:buSzPts val="3200"/>
              <a:buFont typeface="Times New Roman"/>
              <a:buNone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C </a:t>
            </a:r>
            <a:endParaRPr/>
          </a:p>
          <a:p>
            <a:pPr marL="227011" indent="-227011" algn="ctr">
              <a:buSzPts val="3200"/>
              <a:buFont typeface="Times New Roman"/>
              <a:buNone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T/U</a:t>
            </a:r>
            <a:endParaRPr/>
          </a:p>
        </p:txBody>
      </p:sp>
      <p:sp>
        <p:nvSpPr>
          <p:cNvPr id="231" name="Google Shape;231;p26"/>
          <p:cNvSpPr txBox="1"/>
          <p:nvPr/>
        </p:nvSpPr>
        <p:spPr>
          <a:xfrm>
            <a:off x="4787907" y="1015604"/>
            <a:ext cx="3292475" cy="434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7011" indent="-227011">
              <a:buSzPts val="3200"/>
              <a:buFont typeface="Times New Roman"/>
              <a:buNone/>
            </a:pPr>
            <a:r>
              <a:rPr lang="en-US" sz="3200" b="1" u="sng">
                <a:latin typeface="Times New Roman"/>
                <a:ea typeface="Times New Roman"/>
                <a:cs typeface="Times New Roman"/>
                <a:sym typeface="Times New Roman"/>
              </a:rPr>
              <a:t>Two-letter code</a:t>
            </a:r>
            <a:endParaRPr/>
          </a:p>
        </p:txBody>
      </p:sp>
      <p:sp>
        <p:nvSpPr>
          <p:cNvPr id="232" name="Google Shape;232;p26"/>
          <p:cNvSpPr txBox="1"/>
          <p:nvPr/>
        </p:nvSpPr>
        <p:spPr>
          <a:xfrm>
            <a:off x="4465644" y="1515666"/>
            <a:ext cx="3705225" cy="1531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7011" indent="-227011" algn="ctr">
              <a:buSzPts val="3200"/>
              <a:buFont typeface="Times New Roman"/>
              <a:buNone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AA	CA	GA	UA</a:t>
            </a:r>
            <a:endParaRPr/>
          </a:p>
          <a:p>
            <a:pPr marL="227011" indent="-227011" algn="ctr">
              <a:buSzPts val="3200"/>
              <a:buFont typeface="Times New Roman"/>
              <a:buNone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AG	CG	GG	UG</a:t>
            </a:r>
            <a:endParaRPr/>
          </a:p>
          <a:p>
            <a:pPr marL="227011" indent="-227011" algn="ctr">
              <a:buSzPts val="3200"/>
              <a:buFont typeface="Times New Roman"/>
              <a:buNone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AC	CC	GC	UC</a:t>
            </a:r>
            <a:endParaRPr/>
          </a:p>
          <a:p>
            <a:pPr marL="227011" indent="-227011" algn="ctr">
              <a:buSzPts val="3200"/>
              <a:buFont typeface="Times New Roman"/>
              <a:buNone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AU	CU	GU	UU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3868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6" t="36000" r="24365" b="4923"/>
          <a:stretch/>
        </p:blipFill>
        <p:spPr bwMode="auto">
          <a:xfrm>
            <a:off x="749396" y="268132"/>
            <a:ext cx="7961468" cy="4455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720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3"/>
          <p:cNvSpPr txBox="1">
            <a:spLocks noGrp="1"/>
          </p:cNvSpPr>
          <p:nvPr>
            <p:ph type="title" idx="4294967295"/>
          </p:nvPr>
        </p:nvSpPr>
        <p:spPr>
          <a:xfrm>
            <a:off x="76200" y="1"/>
            <a:ext cx="8126412" cy="458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Bases in DNA/RNA form </a:t>
            </a:r>
            <a:r>
              <a:rPr lang="en-US" sz="3200" b="1" i="0" u="sng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triplet code</a:t>
            </a:r>
            <a:endParaRPr/>
          </a:p>
        </p:txBody>
      </p:sp>
      <p:graphicFrame>
        <p:nvGraphicFramePr>
          <p:cNvPr id="310" name="Google Shape;310;p33"/>
          <p:cNvGraphicFramePr/>
          <p:nvPr>
            <p:extLst>
              <p:ext uri="{D42A27DB-BD31-4B8C-83A1-F6EECF244321}">
                <p14:modId xmlns:p14="http://schemas.microsoft.com/office/powerpoint/2010/main" val="2264350064"/>
              </p:ext>
            </p:extLst>
          </p:nvPr>
        </p:nvGraphicFramePr>
        <p:xfrm>
          <a:off x="426262" y="695326"/>
          <a:ext cx="8385929" cy="42397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64208"/>
                <a:gridCol w="509938"/>
                <a:gridCol w="717202"/>
                <a:gridCol w="921179"/>
                <a:gridCol w="674433"/>
                <a:gridCol w="787923"/>
                <a:gridCol w="662905"/>
                <a:gridCol w="866883"/>
                <a:gridCol w="676065"/>
                <a:gridCol w="842219"/>
                <a:gridCol w="488541"/>
                <a:gridCol w="674433"/>
              </a:tblGrid>
              <a:tr h="21293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4" marR="45724" marT="0" marB="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8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en-US" sz="21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Second Base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293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4" marR="45724" marT="0" marB="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en-US" sz="21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en-US" sz="21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en-US" sz="21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en-US" sz="21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15592">
                <a:tc rowSpan="16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en-US" sz="2000" b="0" i="0" u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First base</a:t>
                      </a:r>
                      <a:endParaRPr sz="2000" dirty="0"/>
                    </a:p>
                  </a:txBody>
                  <a:tcPr marL="45724" marR="45724" marT="0" marB="0" anchor="ctr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en-US" sz="21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UUU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Phe</a:t>
                      </a:r>
                      <a:r>
                        <a:rPr lang="en-US" sz="1200" b="0" i="0" u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(F)</a:t>
                      </a:r>
                      <a:endParaRPr sz="1100" dirty="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UCU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Ser (S)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UAU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Tyr (Y)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UGU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Cys (C)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rowSpan="16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en-US" sz="2000" b="0" i="0" u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Third base</a:t>
                      </a:r>
                      <a:endParaRPr sz="2000" dirty="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</a:tr>
              <a:tr h="215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UUC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UCC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UAC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UGC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UUA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Leu (L)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UCA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UAA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Stop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1C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UGA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Stop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UUG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UCG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UAG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Stop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1C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UGG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Trp (W)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en-US" sz="21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CUU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Leu (L)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CCU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 (P)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His (H)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CGU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Arg (R)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CUC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CCC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CGC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CUA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CCA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Gln (Q)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CGA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CUG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CCG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CGG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en-US" sz="21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AUU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Ile (I)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ACU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Thr (T)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AAU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Asn (N)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Ser (S)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AUC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ACC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AAC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AUA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ACA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AAA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Lys (K)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Arg (R)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7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AUG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 (M) </a:t>
                      </a:r>
                      <a:r>
                        <a:rPr lang="en-US" sz="12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Start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BFF0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ACG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AAG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en-US" sz="21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GUU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Val (V) 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GCU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Ala (A)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GAU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Asp (D)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GGU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Gly (G)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GUC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GCC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GAC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GGC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GUA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GCA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GAA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Glu (E)</a:t>
                      </a:r>
                      <a:endParaRPr sz="1100"/>
                    </a:p>
                  </a:txBody>
                  <a:tcPr marL="45724" marR="45724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GGA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5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GUG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GCG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GAG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GGG</a:t>
                      </a:r>
                      <a:endParaRPr sz="110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Times New Roman"/>
                        <a:buNone/>
                      </a:pPr>
                      <a:r>
                        <a:rPr lang="en-US" sz="1200" b="0" i="0" u="none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</a:t>
                      </a:r>
                      <a:endParaRPr sz="1100" dirty="0"/>
                    </a:p>
                  </a:txBody>
                  <a:tcPr marL="45724" marR="45724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hlink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11" name="Google Shape;311;p33"/>
          <p:cNvSpPr txBox="1"/>
          <p:nvPr/>
        </p:nvSpPr>
        <p:spPr>
          <a:xfrm>
            <a:off x="541337" y="695326"/>
            <a:ext cx="1954212" cy="34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400"/>
              <a:buFont typeface="Times New Roman"/>
              <a:buNone/>
            </a:pPr>
            <a:r>
              <a:rPr lang="en-US" sz="2400" b="1" dirty="0">
                <a:latin typeface="Times New Roman"/>
                <a:ea typeface="Times New Roman"/>
                <a:cs typeface="Times New Roman"/>
                <a:sym typeface="Times New Roman"/>
              </a:rPr>
              <a:t>Codon Table: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755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5"/>
          <p:cNvSpPr txBox="1"/>
          <p:nvPr/>
        </p:nvSpPr>
        <p:spPr>
          <a:xfrm>
            <a:off x="117478" y="1203723"/>
            <a:ext cx="8496300" cy="415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1C01"/>
              </a:buClr>
              <a:buSzPts val="3000"/>
              <a:buFont typeface="Courier New"/>
              <a:buNone/>
            </a:pPr>
            <a:r>
              <a:rPr lang="en-US" sz="3000" b="1">
                <a:solidFill>
                  <a:srgbClr val="FF1C01"/>
                </a:solidFill>
                <a:latin typeface="Courier New"/>
                <a:ea typeface="Courier New"/>
                <a:cs typeface="Courier New"/>
                <a:sym typeface="Courier New"/>
              </a:rPr>
              <a:t>5’CAC GGU CGA UGA GGU UAC AUA AC… 3’</a:t>
            </a:r>
            <a:endParaRPr/>
          </a:p>
        </p:txBody>
      </p:sp>
      <p:sp>
        <p:nvSpPr>
          <p:cNvPr id="326" name="Google Shape;326;p35"/>
          <p:cNvSpPr txBox="1"/>
          <p:nvPr/>
        </p:nvSpPr>
        <p:spPr>
          <a:xfrm>
            <a:off x="109544" y="2153842"/>
            <a:ext cx="8726487" cy="414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1C01"/>
              </a:buClr>
              <a:buSzPts val="3000"/>
              <a:buFont typeface="Courier New"/>
              <a:buNone/>
            </a:pPr>
            <a:r>
              <a:rPr lang="en-US" sz="3000" b="1">
                <a:solidFill>
                  <a:srgbClr val="FF1C01"/>
                </a:solidFill>
                <a:latin typeface="Courier New"/>
                <a:ea typeface="Courier New"/>
                <a:cs typeface="Courier New"/>
                <a:sym typeface="Courier New"/>
              </a:rPr>
              <a:t>5’C ACG GUC GAU GAG GUU ACA UAA C… 3’</a:t>
            </a:r>
            <a:endParaRPr/>
          </a:p>
        </p:txBody>
      </p:sp>
      <p:sp>
        <p:nvSpPr>
          <p:cNvPr id="327" name="Google Shape;327;p35"/>
          <p:cNvSpPr txBox="1"/>
          <p:nvPr/>
        </p:nvSpPr>
        <p:spPr>
          <a:xfrm>
            <a:off x="93663" y="3119439"/>
            <a:ext cx="8496300" cy="415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1C01"/>
              </a:buClr>
              <a:buSzPts val="3000"/>
              <a:buFont typeface="Courier New"/>
              <a:buNone/>
            </a:pPr>
            <a:r>
              <a:rPr lang="en-US" sz="3000" b="1">
                <a:solidFill>
                  <a:srgbClr val="FF1C01"/>
                </a:solidFill>
                <a:latin typeface="Courier New"/>
                <a:ea typeface="Courier New"/>
                <a:cs typeface="Courier New"/>
                <a:sym typeface="Courier New"/>
              </a:rPr>
              <a:t>5’CA CGG UCG AUG AGG UUA CAU AAC… 3’</a:t>
            </a:r>
            <a:endParaRPr/>
          </a:p>
        </p:txBody>
      </p:sp>
      <p:sp>
        <p:nvSpPr>
          <p:cNvPr id="329" name="Google Shape;329;p35"/>
          <p:cNvSpPr txBox="1"/>
          <p:nvPr/>
        </p:nvSpPr>
        <p:spPr>
          <a:xfrm>
            <a:off x="0" y="2"/>
            <a:ext cx="66929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800"/>
              <a:buFont typeface="Times New Roman"/>
              <a:buNone/>
            </a:pPr>
            <a:r>
              <a:rPr lang="en-US" sz="2800" b="1">
                <a:latin typeface="Times New Roman"/>
                <a:ea typeface="Times New Roman"/>
                <a:cs typeface="Times New Roman"/>
                <a:sym typeface="Times New Roman"/>
              </a:rPr>
              <a:t>Reading Frames</a:t>
            </a:r>
            <a:endParaRPr/>
          </a:p>
        </p:txBody>
      </p:sp>
      <p:sp>
        <p:nvSpPr>
          <p:cNvPr id="330" name="Google Shape;330;p35"/>
          <p:cNvSpPr txBox="1"/>
          <p:nvPr/>
        </p:nvSpPr>
        <p:spPr>
          <a:xfrm>
            <a:off x="55561" y="969169"/>
            <a:ext cx="2398713" cy="34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400"/>
              <a:buFont typeface="Times New Roman"/>
              <a:buNone/>
            </a:pPr>
            <a:r>
              <a:rPr lang="en-US" sz="2400" b="1">
                <a:latin typeface="Times New Roman"/>
                <a:ea typeface="Times New Roman"/>
                <a:cs typeface="Times New Roman"/>
                <a:sym typeface="Times New Roman"/>
              </a:rPr>
              <a:t>Reading frame-1</a:t>
            </a:r>
            <a:endParaRPr/>
          </a:p>
        </p:txBody>
      </p:sp>
      <p:sp>
        <p:nvSpPr>
          <p:cNvPr id="331" name="Google Shape;331;p35"/>
          <p:cNvSpPr txBox="1"/>
          <p:nvPr/>
        </p:nvSpPr>
        <p:spPr>
          <a:xfrm>
            <a:off x="50800" y="1909762"/>
            <a:ext cx="2398713" cy="34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400"/>
              <a:buFont typeface="Times New Roman"/>
              <a:buNone/>
            </a:pPr>
            <a:r>
              <a:rPr lang="en-US" sz="2400" b="1">
                <a:latin typeface="Times New Roman"/>
                <a:ea typeface="Times New Roman"/>
                <a:cs typeface="Times New Roman"/>
                <a:sym typeface="Times New Roman"/>
              </a:rPr>
              <a:t>Reading frame-2</a:t>
            </a:r>
            <a:endParaRPr/>
          </a:p>
        </p:txBody>
      </p:sp>
      <p:sp>
        <p:nvSpPr>
          <p:cNvPr id="332" name="Google Shape;332;p35"/>
          <p:cNvSpPr txBox="1"/>
          <p:nvPr/>
        </p:nvSpPr>
        <p:spPr>
          <a:xfrm>
            <a:off x="46037" y="2925366"/>
            <a:ext cx="2398713" cy="346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400"/>
              <a:buFont typeface="Times New Roman"/>
              <a:buNone/>
            </a:pPr>
            <a:r>
              <a:rPr lang="en-US" sz="2400" b="1">
                <a:latin typeface="Times New Roman"/>
                <a:ea typeface="Times New Roman"/>
                <a:cs typeface="Times New Roman"/>
                <a:sym typeface="Times New Roman"/>
              </a:rPr>
              <a:t>Reading frame-3</a:t>
            </a:r>
            <a:endParaRPr/>
          </a:p>
        </p:txBody>
      </p:sp>
      <p:sp>
        <p:nvSpPr>
          <p:cNvPr id="333" name="Google Shape;333;p35"/>
          <p:cNvSpPr txBox="1"/>
          <p:nvPr/>
        </p:nvSpPr>
        <p:spPr>
          <a:xfrm>
            <a:off x="146050" y="426245"/>
            <a:ext cx="8540750" cy="415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3000"/>
              <a:buFont typeface="Courier New"/>
              <a:buNone/>
            </a:pPr>
            <a:r>
              <a:rPr lang="en-US" sz="3000" b="1">
                <a:latin typeface="Courier New"/>
                <a:ea typeface="Courier New"/>
                <a:cs typeface="Courier New"/>
                <a:sym typeface="Courier New"/>
              </a:rPr>
              <a:t>5’CACGGUCGAUGAGGUUACAUAAC… 3’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449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8"/>
          <p:cNvSpPr txBox="1">
            <a:spLocks noGrp="1"/>
          </p:cNvSpPr>
          <p:nvPr>
            <p:ph type="title" idx="4294967295"/>
          </p:nvPr>
        </p:nvSpPr>
        <p:spPr>
          <a:xfrm>
            <a:off x="76204" y="0"/>
            <a:ext cx="2774949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Translation</a:t>
            </a:r>
            <a:endParaRPr/>
          </a:p>
        </p:txBody>
      </p:sp>
      <p:cxnSp>
        <p:nvCxnSpPr>
          <p:cNvPr id="247" name="Google Shape;247;p28"/>
          <p:cNvCxnSpPr/>
          <p:nvPr/>
        </p:nvCxnSpPr>
        <p:spPr>
          <a:xfrm>
            <a:off x="5356228" y="4632722"/>
            <a:ext cx="299085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48" name="Google Shape;248;p28"/>
          <p:cNvSpPr txBox="1"/>
          <p:nvPr/>
        </p:nvSpPr>
        <p:spPr>
          <a:xfrm>
            <a:off x="4846638" y="4467226"/>
            <a:ext cx="590549" cy="29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000"/>
              <a:buFont typeface="Courier"/>
              <a:buNone/>
            </a:pPr>
            <a:r>
              <a:rPr lang="en-US" sz="2000" i="1">
                <a:latin typeface="Courier"/>
                <a:ea typeface="Courier"/>
                <a:cs typeface="Courier"/>
                <a:sym typeface="Courier"/>
              </a:rPr>
              <a:t>5′</a:t>
            </a:r>
            <a:endParaRPr/>
          </a:p>
        </p:txBody>
      </p:sp>
      <p:sp>
        <p:nvSpPr>
          <p:cNvPr id="249" name="Google Shape;249;p28"/>
          <p:cNvSpPr txBox="1"/>
          <p:nvPr/>
        </p:nvSpPr>
        <p:spPr>
          <a:xfrm>
            <a:off x="8367712" y="4485085"/>
            <a:ext cx="590549" cy="29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000"/>
              <a:buFont typeface="Courier"/>
              <a:buNone/>
            </a:pPr>
            <a:r>
              <a:rPr lang="en-US" sz="2000" i="1">
                <a:latin typeface="Courier"/>
                <a:ea typeface="Courier"/>
                <a:cs typeface="Courier"/>
                <a:sym typeface="Courier"/>
              </a:rPr>
              <a:t>3′</a:t>
            </a:r>
            <a:endParaRPr/>
          </a:p>
        </p:txBody>
      </p:sp>
      <p:sp>
        <p:nvSpPr>
          <p:cNvPr id="250" name="Google Shape;250;p28"/>
          <p:cNvSpPr txBox="1"/>
          <p:nvPr/>
        </p:nvSpPr>
        <p:spPr>
          <a:xfrm>
            <a:off x="6816728" y="4261248"/>
            <a:ext cx="915988" cy="434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3200"/>
              <a:buFont typeface="Courier"/>
              <a:buNone/>
            </a:pPr>
            <a:r>
              <a:rPr lang="en-US" sz="3200" dirty="0" smtClean="0">
                <a:latin typeface="Courier"/>
                <a:ea typeface="Courier"/>
                <a:cs typeface="Courier"/>
                <a:sym typeface="Courier"/>
              </a:rPr>
              <a:t>UG</a:t>
            </a:r>
            <a:endParaRPr dirty="0"/>
          </a:p>
        </p:txBody>
      </p:sp>
      <p:sp>
        <p:nvSpPr>
          <p:cNvPr id="251" name="Google Shape;251;p28"/>
          <p:cNvSpPr txBox="1"/>
          <p:nvPr/>
        </p:nvSpPr>
        <p:spPr>
          <a:xfrm>
            <a:off x="5921376" y="4630340"/>
            <a:ext cx="1098549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800"/>
              <a:buFont typeface="Calibri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mRNA</a:t>
            </a:r>
            <a:endParaRPr/>
          </a:p>
        </p:txBody>
      </p:sp>
      <p:sp>
        <p:nvSpPr>
          <p:cNvPr id="252" name="Google Shape;252;p28"/>
          <p:cNvSpPr txBox="1"/>
          <p:nvPr/>
        </p:nvSpPr>
        <p:spPr>
          <a:xfrm>
            <a:off x="5954711" y="4308872"/>
            <a:ext cx="96361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800"/>
              <a:buFont typeface="Calibri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codon</a:t>
            </a:r>
            <a:endParaRPr/>
          </a:p>
        </p:txBody>
      </p:sp>
      <p:pic>
        <p:nvPicPr>
          <p:cNvPr id="253" name="Google Shape;253;p28" descr="tRN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73688" y="969172"/>
            <a:ext cx="3714750" cy="324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8"/>
          <p:cNvSpPr txBox="1"/>
          <p:nvPr/>
        </p:nvSpPr>
        <p:spPr>
          <a:xfrm>
            <a:off x="7418388" y="1062038"/>
            <a:ext cx="184149" cy="342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24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5" name="Google Shape;255;p28"/>
          <p:cNvSpPr txBox="1"/>
          <p:nvPr/>
        </p:nvSpPr>
        <p:spPr>
          <a:xfrm>
            <a:off x="6791330" y="4018359"/>
            <a:ext cx="915988" cy="434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0000"/>
              </a:buClr>
              <a:buSzPts val="3200"/>
              <a:buFont typeface="Courier"/>
              <a:buNone/>
            </a:pPr>
            <a:r>
              <a:rPr lang="en-US" sz="3200" dirty="0" smtClean="0">
                <a:solidFill>
                  <a:srgbClr val="FF0000"/>
                </a:solidFill>
                <a:latin typeface="Courier"/>
                <a:ea typeface="Courier"/>
                <a:cs typeface="Courier"/>
                <a:sym typeface="Courier"/>
              </a:rPr>
              <a:t>AC</a:t>
            </a:r>
            <a:endParaRPr dirty="0"/>
          </a:p>
        </p:txBody>
      </p:sp>
      <p:sp>
        <p:nvSpPr>
          <p:cNvPr id="256" name="Google Shape;256;p28"/>
          <p:cNvSpPr txBox="1"/>
          <p:nvPr/>
        </p:nvSpPr>
        <p:spPr>
          <a:xfrm>
            <a:off x="6048376" y="3412331"/>
            <a:ext cx="404812" cy="342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24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57" name="Google Shape;257;p28"/>
          <p:cNvGrpSpPr/>
          <p:nvPr/>
        </p:nvGrpSpPr>
        <p:grpSpPr>
          <a:xfrm>
            <a:off x="5811840" y="2132412"/>
            <a:ext cx="2897188" cy="1960959"/>
            <a:chOff x="3661" y="1791"/>
            <a:chExt cx="1825" cy="1647"/>
          </a:xfrm>
        </p:grpSpPr>
        <p:sp>
          <p:nvSpPr>
            <p:cNvPr id="258" name="Google Shape;258;p28"/>
            <p:cNvSpPr/>
            <p:nvPr/>
          </p:nvSpPr>
          <p:spPr>
            <a:xfrm>
              <a:off x="4458" y="3054"/>
              <a:ext cx="266" cy="3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endParaRPr sz="2400" b="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59" name="Google Shape;259;p28"/>
            <p:cNvSpPr txBox="1"/>
            <p:nvPr/>
          </p:nvSpPr>
          <p:spPr>
            <a:xfrm>
              <a:off x="3969" y="1807"/>
              <a:ext cx="234" cy="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endParaRPr sz="2400" b="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3661" y="2113"/>
              <a:ext cx="275" cy="3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endParaRPr sz="2400" b="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61" name="Google Shape;261;p28"/>
            <p:cNvSpPr/>
            <p:nvPr/>
          </p:nvSpPr>
          <p:spPr>
            <a:xfrm>
              <a:off x="5221" y="2118"/>
              <a:ext cx="265" cy="3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endParaRPr sz="2400" b="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62" name="Google Shape;262;p28"/>
            <p:cNvSpPr txBox="1"/>
            <p:nvPr/>
          </p:nvSpPr>
          <p:spPr>
            <a:xfrm>
              <a:off x="4885" y="1791"/>
              <a:ext cx="286" cy="2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endParaRPr sz="2400" b="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63" name="Google Shape;263;p28"/>
          <p:cNvSpPr txBox="1"/>
          <p:nvPr/>
        </p:nvSpPr>
        <p:spPr>
          <a:xfrm>
            <a:off x="6681790" y="2563415"/>
            <a:ext cx="946149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800"/>
              <a:buFont typeface="Calibri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tRNA</a:t>
            </a:r>
            <a:endParaRPr/>
          </a:p>
        </p:txBody>
      </p:sp>
      <p:sp>
        <p:nvSpPr>
          <p:cNvPr id="264" name="Google Shape;264;p28"/>
          <p:cNvSpPr txBox="1"/>
          <p:nvPr/>
        </p:nvSpPr>
        <p:spPr>
          <a:xfrm>
            <a:off x="7019925" y="915590"/>
            <a:ext cx="1751012" cy="342900"/>
          </a:xfrm>
          <a:prstGeom prst="rect">
            <a:avLst/>
          </a:prstGeom>
          <a:solidFill>
            <a:srgbClr val="7BFF0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800"/>
              <a:buFont typeface="Calibri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Amino Acid</a:t>
            </a:r>
            <a:endParaRPr/>
          </a:p>
        </p:txBody>
      </p:sp>
      <p:sp>
        <p:nvSpPr>
          <p:cNvPr id="265" name="Google Shape;265;p28"/>
          <p:cNvSpPr txBox="1"/>
          <p:nvPr/>
        </p:nvSpPr>
        <p:spPr>
          <a:xfrm>
            <a:off x="5395911" y="4063603"/>
            <a:ext cx="147161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0000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anticodon</a:t>
            </a:r>
            <a:endParaRPr/>
          </a:p>
        </p:txBody>
      </p:sp>
      <p:sp>
        <p:nvSpPr>
          <p:cNvPr id="266" name="Google Shape;266;p28"/>
          <p:cNvSpPr txBox="1"/>
          <p:nvPr/>
        </p:nvSpPr>
        <p:spPr>
          <a:xfrm>
            <a:off x="257180" y="2214564"/>
            <a:ext cx="5178425" cy="1029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9062" indent="-177800">
              <a:buSzPts val="2800"/>
              <a:buFont typeface="Calibri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 Each </a:t>
            </a:r>
            <a:r>
              <a:rPr lang="en-US" sz="2800" dirty="0" err="1">
                <a:latin typeface="Calibri"/>
                <a:ea typeface="Calibri"/>
                <a:cs typeface="Calibri"/>
                <a:sym typeface="Calibri"/>
              </a:rPr>
              <a:t>tRNA</a:t>
            </a: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 carries an amino acid and </a:t>
            </a:r>
            <a:r>
              <a:rPr lang="en-US" sz="2800" dirty="0" smtClean="0"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 sz="2800" u="sng" dirty="0">
                <a:latin typeface="Calibri"/>
                <a:ea typeface="Calibri"/>
                <a:cs typeface="Calibri"/>
                <a:sym typeface="Calibri"/>
              </a:rPr>
              <a:t>anticodon </a:t>
            </a: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complementary to </a:t>
            </a:r>
            <a:r>
              <a:rPr lang="en-US" sz="2800" dirty="0" smtClean="0"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codon in the mRNA.</a:t>
            </a:r>
            <a:endParaRPr dirty="0"/>
          </a:p>
        </p:txBody>
      </p:sp>
      <p:sp>
        <p:nvSpPr>
          <p:cNvPr id="267" name="Google Shape;267;p28"/>
          <p:cNvSpPr txBox="1"/>
          <p:nvPr/>
        </p:nvSpPr>
        <p:spPr>
          <a:xfrm>
            <a:off x="257182" y="1410892"/>
            <a:ext cx="5241925" cy="709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9062" indent="-177800">
              <a:buSzPts val="2800"/>
              <a:buFont typeface="Calibri"/>
              <a:buChar char="•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 Transfer RNA (tRNA) molecules  “interpret” the nucleotide code.</a:t>
            </a:r>
            <a:endParaRPr/>
          </a:p>
        </p:txBody>
      </p:sp>
      <p:sp>
        <p:nvSpPr>
          <p:cNvPr id="269" name="Google Shape;269;p28"/>
          <p:cNvSpPr txBox="1"/>
          <p:nvPr/>
        </p:nvSpPr>
        <p:spPr>
          <a:xfrm>
            <a:off x="0" y="4958953"/>
            <a:ext cx="4572000" cy="183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000"/>
              <a:buFont typeface="Calibri"/>
              <a:buNone/>
            </a:pPr>
            <a:r>
              <a:rPr lang="en-US" sz="1000">
                <a:latin typeface="Calibri"/>
                <a:ea typeface="Calibri"/>
                <a:cs typeface="Calibri"/>
                <a:sym typeface="Calibri"/>
              </a:rPr>
              <a:t>Source: http://commons.wikimedia.org/wiki/File:Schema_ARNt_448_658.png</a:t>
            </a:r>
            <a:endParaRPr/>
          </a:p>
        </p:txBody>
      </p:sp>
      <p:sp>
        <p:nvSpPr>
          <p:cNvPr id="270" name="Google Shape;270;p28"/>
          <p:cNvSpPr txBox="1"/>
          <p:nvPr/>
        </p:nvSpPr>
        <p:spPr>
          <a:xfrm>
            <a:off x="6300794" y="1103709"/>
            <a:ext cx="657225" cy="342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24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1" name="Google Shape;271;p28"/>
          <p:cNvSpPr txBox="1"/>
          <p:nvPr/>
        </p:nvSpPr>
        <p:spPr>
          <a:xfrm>
            <a:off x="287337" y="610792"/>
            <a:ext cx="6824661" cy="709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9062" indent="-177800">
              <a:buSzPts val="2800"/>
              <a:buFont typeface="Calibri"/>
              <a:buChar char="•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 Messenger RNA (mRNA) carries the nucleotide code for the protein to be made. </a:t>
            </a:r>
            <a:endParaRPr/>
          </a:p>
        </p:txBody>
      </p:sp>
      <p:sp>
        <p:nvSpPr>
          <p:cNvPr id="272" name="Google Shape;272;p28"/>
          <p:cNvSpPr txBox="1"/>
          <p:nvPr/>
        </p:nvSpPr>
        <p:spPr>
          <a:xfrm>
            <a:off x="7300912" y="1445419"/>
            <a:ext cx="590549" cy="29765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2000"/>
              <a:buFont typeface="Courier"/>
              <a:buNone/>
            </a:pPr>
            <a:r>
              <a:rPr lang="en-US" sz="2000" i="1">
                <a:latin typeface="Courier"/>
                <a:ea typeface="Courier"/>
                <a:cs typeface="Courier"/>
                <a:sym typeface="Courier"/>
              </a:rPr>
              <a:t>5′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0180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ambr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585</Words>
  <Application>Microsoft Office PowerPoint</Application>
  <PresentationFormat>Экран (16:9)</PresentationFormat>
  <Paragraphs>210</Paragraphs>
  <Slides>23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Simple Light</vt:lpstr>
      <vt:lpstr>Simple Light</vt:lpstr>
      <vt:lpstr>Default Design</vt:lpstr>
      <vt:lpstr>Cambria</vt:lpstr>
      <vt:lpstr>Al-Farabi Kazakh National University Higher School of Medicine</vt:lpstr>
      <vt:lpstr>LEARNING OUTCOMES As a result of the lesson you will be able to:</vt:lpstr>
      <vt:lpstr>Literature</vt:lpstr>
      <vt:lpstr>Translation</vt:lpstr>
      <vt:lpstr>Презентация PowerPoint</vt:lpstr>
      <vt:lpstr>Презентация PowerPoint</vt:lpstr>
      <vt:lpstr>Bases in DNA/RNA form triplet code</vt:lpstr>
      <vt:lpstr>Презентация PowerPoint</vt:lpstr>
      <vt:lpstr>Translation</vt:lpstr>
      <vt:lpstr>Translation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</dc:title>
  <dc:creator>User</dc:creator>
  <cp:lastModifiedBy>User</cp:lastModifiedBy>
  <cp:revision>44</cp:revision>
  <dcterms:modified xsi:type="dcterms:W3CDTF">2021-10-22T18:16:02Z</dcterms:modified>
</cp:coreProperties>
</file>